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6"/>
  </p:notesMasterIdLst>
  <p:sldIdLst>
    <p:sldId id="256" r:id="rId2"/>
    <p:sldId id="276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C90"/>
    <a:srgbClr val="24CF39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2"/>
    <p:restoredTop sz="94621"/>
  </p:normalViewPr>
  <p:slideViewPr>
    <p:cSldViewPr snapToGrid="0" snapToObjects="1">
      <p:cViewPr>
        <p:scale>
          <a:sx n="105" d="100"/>
          <a:sy n="105" d="100"/>
        </p:scale>
        <p:origin x="1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CF52-0925-2547-8DD1-56062ED378CC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RESEARCH PROJECT 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BCBB-5BD5-6147-8DD8-37FC601A81B4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33D87-13ED-BA40-9CD5-F9989081E091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D5AC-688C-954B-B5EC-73EEE42FB103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F537-2B83-E04E-AF06-D2C31CAF4630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6A73-74E9-5F41-A0C6-B5BD56A03507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9150-E4DA-974B-868F-BECC03669E6B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36C1-5310-E048-9F71-4AD35E4ECB0E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129-F47D-AB47-B2E5-49EDD32BA4D8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4E0D22B-CB3C-484F-9BD2-5A3DD0134A39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9328-D90E-D348-BAF2-E30E4AEA0469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335AD2-DA9E-B347-B26E-4A9D4805EE7F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lserver.com/WEL1003" TargetMode="External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PhoenixFLL/" TargetMode="Externa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ish3d.biz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school.stanford.edu/" TargetMode="External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h5L_0rFz8" TargetMode="External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tWhK-NO4g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_9Q-KDSb9o" TargetMode="Externa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an Innovative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50"/>
            <a:ext cx="7543800" cy="6692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Team 3659 </a:t>
            </a:r>
            <a:r>
              <a:rPr lang="en-US" dirty="0" err="1"/>
              <a:t>N</a:t>
            </a:r>
            <a:r>
              <a:rPr lang="en-US" cap="none" dirty="0" err="1"/>
              <a:t>e</a:t>
            </a:r>
            <a:r>
              <a:rPr lang="en-US" dirty="0" err="1"/>
              <a:t>Xt</a:t>
            </a:r>
            <a:r>
              <a:rPr lang="en-US" dirty="0"/>
              <a:t> </a:t>
            </a:r>
            <a:r>
              <a:rPr lang="en-US" dirty="0" smtClean="0"/>
              <a:t>Gen </a:t>
            </a:r>
            <a:r>
              <a:rPr lang="en-US" dirty="0" smtClean="0"/>
              <a:t>&amp;</a:t>
            </a:r>
          </a:p>
          <a:p>
            <a:r>
              <a:rPr lang="en-US" dirty="0" smtClean="0"/>
              <a:t>Team Phoenix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47" y="4533255"/>
            <a:ext cx="950404" cy="1164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B20D646-6D0D-4ED8-BFF9-D6D360BD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55" y="4991569"/>
            <a:ext cx="1649184" cy="4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Innovation?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 fontScale="775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sz="2100" dirty="0" smtClean="0"/>
              <a:t>If your particular solution/improvement does not already exist, you are ready for the next step.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794" y="2566005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4161" y="3458928"/>
            <a:ext cx="3509319" cy="248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at least three things that make the solution innovative.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other words, what makes the team’s solution </a:t>
            </a:r>
            <a:r>
              <a:rPr lang="en-US" sz="1600" i="1" dirty="0">
                <a:solidFill>
                  <a:srgbClr val="FF0000"/>
                </a:solidFill>
              </a:rPr>
              <a:t>their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solution? What makes the solution better than the other existing solutions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Your innovation might be cheaper, easier to make, offer more features than an existing solution.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64161" y="266426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5D5B2E8-DDC8-4814-84BE-F70A9EB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90" y="2463612"/>
            <a:ext cx="3954811" cy="30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Model, Share,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2732" y="1998832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4195" y="2905827"/>
            <a:ext cx="2921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Prototypes are not required in FIRST LEGO League. However, a model of some kind can be helpful. Some teams make models out of LEGO/Cardboard. Some teams provide a drawing. Depending upon the project, some teams are able to develop working prototypes.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54113" y="1998831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Share/Test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90420" y="2905827"/>
            <a:ext cx="285768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a solution that can be tested, it would be a good idea to do so.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cannot test the solution, consider sharing your solution with an expert who can tell you if the solution would work.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It would be very difficult for us to test our Nature’s Fury project in an airplane flying though a volcano. Instead, we asked professionals in the airline and sensor industries to evaluate our idea.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940980" y="210631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2404496"/>
            <a:ext cx="2767913" cy="20759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1738" y="5881286"/>
            <a:ext cx="696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NeXT GEN and Not the Droids You Are Looking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5FAFD4-A8D0-4ECB-ABD2-EDEF846D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and Prototypes Can Help Improve Your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449AE3-2844-4EB5-9B48-66293BD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7638"/>
            <a:ext cx="4960456" cy="4082459"/>
          </a:xfrm>
        </p:spPr>
        <p:txBody>
          <a:bodyPr>
            <a:normAutofit fontScale="92500" lnSpcReduction="10000"/>
          </a:bodyPr>
          <a:lstStyle/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Make a prototype of the </a:t>
            </a:r>
            <a:r>
              <a:rPr lang="en-US" sz="1600" dirty="0" smtClean="0"/>
              <a:t>solution if possible. </a:t>
            </a:r>
            <a:r>
              <a:rPr lang="en-US" sz="1600" dirty="0"/>
              <a:t>It doesn’t need to be full scale.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Present the solution and the prototype to experts and receive feedback about what to improve.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as a team the feedback the experts gave. Research their suggestions.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how to implement their feedback and why implementing their feedback makes the solution better.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Implement the </a:t>
            </a:r>
            <a:r>
              <a:rPr lang="en-US" sz="1600" dirty="0" smtClean="0"/>
              <a:t>expert’s </a:t>
            </a:r>
            <a:r>
              <a:rPr lang="en-US" sz="1600" dirty="0"/>
              <a:t>feedback by creating a new </a:t>
            </a:r>
            <a:r>
              <a:rPr lang="en-US" sz="1600" dirty="0" smtClean="0"/>
              <a:t>prototype.  Go back and share your new version if possible.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A552E03-E0BD-46C1-ACD6-139C4C61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63C3AC-7436-4751-A615-9BFFF7FA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B2C351-650C-4E29-AE7F-26F70B9F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7146" y="2345738"/>
            <a:ext cx="1819886" cy="1023686"/>
          </a:xfrm>
          <a:prstGeom prst="rect">
            <a:avLst/>
          </a:prstGeom>
        </p:spPr>
      </p:pic>
      <p:pic>
        <p:nvPicPr>
          <p:cNvPr id="1026" name="Picture 2" descr="20170615_195910">
            <a:extLst>
              <a:ext uri="{FF2B5EF4-FFF2-40B4-BE49-F238E27FC236}">
                <a16:creationId xmlns:a16="http://schemas.microsoft.com/office/drawing/2014/main" xmlns="" id="{FE5EFA71-3B89-4DBD-9432-0630B186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-1" r="11822" b="4355"/>
          <a:stretch/>
        </p:blipFill>
        <p:spPr bwMode="auto">
          <a:xfrm rot="5400000">
            <a:off x="4906475" y="2288072"/>
            <a:ext cx="1815700" cy="113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3015EFF-4278-4B35-ACC3-6A57AF6E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2" b="5797"/>
          <a:stretch/>
        </p:blipFill>
        <p:spPr>
          <a:xfrm>
            <a:off x="6511885" y="1947639"/>
            <a:ext cx="1143218" cy="181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NeXT 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7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7A04EC-6280-488A-8141-3E54E32C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Testing Your Innovative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6C4191-29EA-436E-9712-99E620EA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845733"/>
            <a:ext cx="5701861" cy="4307932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1900" dirty="0" smtClean="0"/>
              <a:t>If you are able to make a working prototype, it is a good idea to test your innovative solution</a:t>
            </a:r>
          </a:p>
          <a:p>
            <a:pPr lvl="1">
              <a:lnSpc>
                <a:spcPct val="150000"/>
              </a:lnSpc>
            </a:pPr>
            <a:r>
              <a:rPr lang="en-US" sz="1900" dirty="0" smtClean="0"/>
              <a:t>If </a:t>
            </a:r>
            <a:r>
              <a:rPr lang="en-US" sz="1900" dirty="0"/>
              <a:t>the team notices that the solution isn’t working, discuss why it’s not working. Discuss what can be improved to make the solution work.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Make the improvements to the </a:t>
            </a:r>
            <a:r>
              <a:rPr lang="en-US" sz="1900" dirty="0" smtClean="0"/>
              <a:t>prototype and document </a:t>
            </a:r>
            <a:r>
              <a:rPr lang="en-US" sz="1900" dirty="0"/>
              <a:t>the changes.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 the solution again. If it works, discuss why it works. </a:t>
            </a:r>
            <a:endParaRPr lang="en-US" sz="1900" dirty="0" smtClean="0"/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en-US" sz="1500" b="1" dirty="0" smtClean="0"/>
              <a:t>Example</a:t>
            </a:r>
            <a:r>
              <a:rPr lang="en-US" sz="1500" b="1" dirty="0"/>
              <a:t>: </a:t>
            </a:r>
            <a:r>
              <a:rPr lang="en-US" sz="1500" dirty="0"/>
              <a:t>We logged our testing data on a website that records live data from sensors placed in various locations within a beehive. You can look at our testing data at </a:t>
            </a:r>
            <a:r>
              <a:rPr lang="en-US" sz="1500" dirty="0">
                <a:hlinkClick r:id="rId2"/>
              </a:rPr>
              <a:t>http://Welserver.com/WEL1003</a:t>
            </a:r>
            <a:endParaRPr lang="en-US" sz="15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3E895F-1FE9-458C-B776-9CE1E93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1D21EF-D4C3-4A0E-A813-CFFA53E1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1089D0F-8514-4451-8BC8-EEB5EFB0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74" y="2108527"/>
            <a:ext cx="2707539" cy="15229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 by: NeXT 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8681544" cy="4023360"/>
          </a:xfrm>
        </p:spPr>
        <p:txBody>
          <a:bodyPr>
            <a:normAutofit/>
          </a:bodyPr>
          <a:lstStyle/>
          <a:p>
            <a:r>
              <a:rPr lang="en-US" dirty="0"/>
              <a:t>This lesson was written by Team 3659 NeXT </a:t>
            </a:r>
            <a:r>
              <a:rPr lang="en-US" dirty="0" smtClean="0"/>
              <a:t>GEN, with some edits by EV3Lessons</a:t>
            </a:r>
          </a:p>
          <a:p>
            <a:r>
              <a:rPr lang="en-US" dirty="0" smtClean="0"/>
              <a:t>You can </a:t>
            </a:r>
            <a:r>
              <a:rPr lang="en-US" dirty="0"/>
              <a:t>contact Team 3659 NeXT GEN through </a:t>
            </a:r>
            <a:r>
              <a:rPr lang="en-US" dirty="0" smtClean="0"/>
              <a:t>their Facebook page: </a:t>
            </a:r>
            <a:r>
              <a:rPr lang="en-US" dirty="0"/>
              <a:t>Garrett County </a:t>
            </a:r>
            <a:r>
              <a:rPr lang="en-US" dirty="0" smtClean="0"/>
              <a:t>FIRST LEGO </a:t>
            </a:r>
            <a:r>
              <a:rPr lang="en-US" dirty="0"/>
              <a:t>League Team 3659.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This lesson was written by Team Phoenix, </a:t>
            </a:r>
            <a:r>
              <a:rPr lang="en-US" dirty="0">
                <a:hlinkClick r:id="rId2"/>
              </a:rPr>
              <a:t>https://www.facebook.com/PhoenixFLL/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More lessons available at www.ev3lesssons.com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8/24/2017)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241739" y="3890368"/>
            <a:ext cx="8620008" cy="20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40" y="1845734"/>
            <a:ext cx="4350092" cy="431870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 Team Phoenix, an FLL team based in Lafayette, Louisiana.</a:t>
            </a:r>
          </a:p>
          <a:p>
            <a:pPr lvl="1"/>
            <a:r>
              <a:rPr lang="en-US" dirty="0"/>
              <a:t> </a:t>
            </a:r>
            <a:r>
              <a:rPr lang="en-US" dirty="0"/>
              <a:t>They have attended several International competitions, and placed runner-up at the Global Innovation Award 2017, in Washington D.C.</a:t>
            </a:r>
          </a:p>
          <a:p>
            <a:pPr lvl="1"/>
            <a:r>
              <a:rPr lang="en-US" dirty="0"/>
              <a:t> </a:t>
            </a:r>
            <a:r>
              <a:rPr lang="en-US" dirty="0"/>
              <a:t>They also love inventing, having fun, and reaching out to our community.</a:t>
            </a:r>
          </a:p>
          <a:p>
            <a:pPr lvl="1"/>
            <a:r>
              <a:rPr lang="en-US" dirty="0"/>
              <a:t> You can learn more </a:t>
            </a:r>
            <a:r>
              <a:rPr lang="en-US" dirty="0"/>
              <a:t>at </a:t>
            </a:r>
            <a:r>
              <a:rPr lang="en-US" dirty="0">
                <a:hlinkClick r:id="rId2"/>
              </a:rPr>
              <a:t>https://www.fish3d.biz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92" y="4666402"/>
            <a:ext cx="1658065" cy="124354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91831" y="1845734"/>
            <a:ext cx="4331451" cy="30699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NeXT GEN is a 13</a:t>
            </a:r>
            <a:r>
              <a:rPr lang="en-US" baseline="30000" dirty="0" smtClean="0"/>
              <a:t>th</a:t>
            </a:r>
            <a:r>
              <a:rPr lang="en-US" dirty="0" smtClean="0"/>
              <a:t> year middle school team from Garrett County, Maryland</a:t>
            </a:r>
          </a:p>
          <a:p>
            <a:pPr lvl="1"/>
            <a:r>
              <a:rPr lang="en-US" dirty="0" smtClean="0"/>
              <a:t>We won first place 2013 Global Innovation Award (GIA) for the Gramma </a:t>
            </a:r>
            <a:r>
              <a:rPr lang="en-US" dirty="0" err="1" smtClean="0"/>
              <a:t>Jamma</a:t>
            </a:r>
            <a:endParaRPr lang="en-US" dirty="0" smtClean="0"/>
          </a:p>
          <a:p>
            <a:pPr lvl="1"/>
            <a:r>
              <a:rPr lang="en-US" dirty="0" smtClean="0"/>
              <a:t>We were on one of top 20 GIA Semi-Finalist in 2017 for innovative solution, </a:t>
            </a:r>
            <a:r>
              <a:rPr lang="en-US" dirty="0" err="1" smtClean="0"/>
              <a:t>BeeHaven</a:t>
            </a:r>
            <a:endParaRPr lang="en-US" dirty="0" smtClean="0"/>
          </a:p>
          <a:p>
            <a:pPr lvl="1"/>
            <a:r>
              <a:rPr lang="en-US" dirty="0" smtClean="0"/>
              <a:t>Most recently, we also won first place Innovative Solution at Mountain State Invitational in 2017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6" t="10395" r="4615" b="33732"/>
          <a:stretch/>
        </p:blipFill>
        <p:spPr>
          <a:xfrm>
            <a:off x="5198482" y="4666402"/>
            <a:ext cx="3341721" cy="12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7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737361"/>
            <a:ext cx="8358564" cy="4131733"/>
          </a:xfrm>
        </p:spPr>
        <p:txBody>
          <a:bodyPr/>
          <a:lstStyle/>
          <a:p>
            <a:r>
              <a:rPr lang="en-US" dirty="0" smtClean="0"/>
              <a:t>So, you’ve found your topic, and now everyone's saying “Now what?” Well, this is where you apply design thinking to the situation. </a:t>
            </a:r>
          </a:p>
          <a:p>
            <a:r>
              <a:rPr lang="en-US" dirty="0" smtClean="0"/>
              <a:t>Design thinking a process for creative problem solving.   We follow the process developed at the </a:t>
            </a:r>
            <a:r>
              <a:rPr lang="en-US" dirty="0" smtClean="0">
                <a:hlinkClick r:id="rId2"/>
              </a:rPr>
              <a:t>Stanford d.School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60" y="3306661"/>
            <a:ext cx="6933459" cy="2857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Shared </a:t>
            </a:r>
            <a:r>
              <a:rPr lang="en-US" dirty="0" smtClean="0"/>
              <a:t>by: Team Phoenix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Empathize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 create meaningful innovations, you need to know your users and care about their lives.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How to Empathize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Learn </a:t>
            </a: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all you can about your user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Watch </a:t>
            </a: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users in their lives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Talk </a:t>
            </a: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them</a:t>
            </a:r>
          </a:p>
          <a:p>
            <a:pPr fontAlgn="base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97" y="2880511"/>
            <a:ext cx="2369638" cy="22018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Team Phoenix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Framing the right problem is the only way to create the right solution.</a:t>
            </a:r>
            <a:endParaRPr lang="en-US" sz="2400" dirty="0"/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</a:t>
            </a:r>
            <a:r>
              <a:rPr lang="en-US" sz="2400" b="1" dirty="0" smtClean="0"/>
              <a:t>Define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Based </a:t>
            </a:r>
            <a:r>
              <a:rPr lang="en-US" sz="2400" dirty="0"/>
              <a:t>on empathizing,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what </a:t>
            </a:r>
            <a:r>
              <a:rPr lang="en-US" sz="2400" dirty="0"/>
              <a:t>stood out for </a:t>
            </a:r>
            <a:r>
              <a:rPr lang="en-US" sz="2400" dirty="0" smtClean="0"/>
              <a:t>you?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 smtClean="0"/>
              <a:t>Write </a:t>
            </a:r>
            <a:r>
              <a:rPr lang="en-US" sz="2400" dirty="0"/>
              <a:t>clear statement of the problem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you </a:t>
            </a:r>
            <a:r>
              <a:rPr lang="en-US" sz="2400" dirty="0"/>
              <a:t>will try to solve.</a:t>
            </a:r>
          </a:p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60" y="2987284"/>
            <a:ext cx="2333103" cy="2203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 by: </a:t>
            </a:r>
            <a:r>
              <a:rPr lang="en-US" smtClean="0"/>
              <a:t>Team Phoenix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Define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It’s not about coming up with the ‘right’ idea, it’s about generating the broadest range of possibilities</a:t>
            </a:r>
            <a:r>
              <a:rPr lang="en-US" sz="2400" i="1" dirty="0" smtClean="0"/>
              <a:t>.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Ideate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Go for quantity of </a:t>
            </a:r>
            <a:r>
              <a:rPr lang="en-US" sz="2400" dirty="0" smtClean="0"/>
              <a:t>ideas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 smtClean="0"/>
              <a:t>Do </a:t>
            </a:r>
            <a:r>
              <a:rPr lang="en-US" sz="2400" dirty="0"/>
              <a:t>not reject any ideas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Helpful Videos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How not to brainstorm!</a:t>
            </a:r>
            <a:endParaRPr lang="en-US" sz="2200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Brainstorming Rules</a:t>
            </a:r>
            <a: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30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5" y="2890337"/>
            <a:ext cx="2286858" cy="2169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Team Phoenix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Define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Ideate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Build to think and test to learn</a:t>
            </a:r>
            <a:endParaRPr lang="en-US" sz="2400" dirty="0"/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Prototype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Start building right </a:t>
            </a:r>
            <a:r>
              <a:rPr lang="en-US" sz="2400" dirty="0" smtClean="0"/>
              <a:t>away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 smtClean="0"/>
              <a:t>Build </a:t>
            </a:r>
            <a:r>
              <a:rPr lang="en-US" sz="2400" dirty="0"/>
              <a:t>with simple materials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like </a:t>
            </a:r>
            <a:r>
              <a:rPr lang="en-US" sz="2400" dirty="0"/>
              <a:t>cardboard</a:t>
            </a:r>
          </a:p>
          <a:p>
            <a:pPr algn="ctr"/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b="1" dirty="0" smtClean="0">
                <a:latin typeface="Calibri" charset="0"/>
                <a:ea typeface="Calibri" charset="0"/>
                <a:cs typeface="Calibri" charset="0"/>
              </a:rPr>
              <a:t>Helpful Video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How to make a cardboard prototype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09" y="2753139"/>
            <a:ext cx="2320654" cy="22718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Team Phoenix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Prototype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Testing is an opportunity to learn about your solution and your user</a:t>
            </a:r>
            <a:r>
              <a:rPr lang="en-US" sz="2400" i="1" dirty="0" smtClean="0"/>
              <a:t>.</a:t>
            </a:r>
          </a:p>
          <a:p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Test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Have </a:t>
            </a:r>
            <a:r>
              <a:rPr lang="en-US" sz="2400" dirty="0" smtClean="0"/>
              <a:t>people try out your </a:t>
            </a:r>
            <a:r>
              <a:rPr lang="en-US" sz="2400" dirty="0"/>
              <a:t>prototype</a:t>
            </a:r>
          </a:p>
          <a:p>
            <a:pPr algn="ctr"/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40" y="2719399"/>
            <a:ext cx="2220623" cy="1970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39" y="5869094"/>
            <a:ext cx="292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Team Phoenix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3990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Solutions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43398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Improvements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4176" y="2111811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 Ideas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697" y="2968172"/>
            <a:ext cx="2681158" cy="2950348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Be </a:t>
            </a:r>
            <a:r>
              <a:rPr lang="en-US" sz="1600" dirty="0"/>
              <a:t>very thorough when searching via the </a:t>
            </a:r>
            <a:r>
              <a:rPr lang="en-US" sz="1600" dirty="0" smtClean="0"/>
              <a:t>Internet</a:t>
            </a:r>
            <a:r>
              <a:rPr lang="en-US" sz="1600" dirty="0"/>
              <a:t>. </a:t>
            </a:r>
            <a:endParaRPr lang="en-US" sz="16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Tip: Think </a:t>
            </a:r>
            <a:r>
              <a:rPr lang="en-US" sz="1600" dirty="0"/>
              <a:t>of different ways to word the </a:t>
            </a:r>
            <a:r>
              <a:rPr lang="en-US" sz="1600" dirty="0" smtClean="0"/>
              <a:t>solution so you will find all relevant solutions.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For </a:t>
            </a:r>
            <a:r>
              <a:rPr lang="en-US" sz="1600" dirty="0"/>
              <a:t>example, for our project, the </a:t>
            </a:r>
            <a:r>
              <a:rPr lang="en-US" sz="1600" dirty="0" err="1"/>
              <a:t>BeeHaven</a:t>
            </a:r>
            <a:r>
              <a:rPr lang="en-US" sz="1600" dirty="0"/>
              <a:t>, we researched </a:t>
            </a:r>
            <a:r>
              <a:rPr lang="en-US" sz="1600" dirty="0" smtClean="0"/>
              <a:t>“bee </a:t>
            </a:r>
            <a:r>
              <a:rPr lang="en-US" sz="1600" dirty="0"/>
              <a:t>hive </a:t>
            </a:r>
            <a:r>
              <a:rPr lang="en-US" sz="1600" dirty="0" smtClean="0"/>
              <a:t>covers”, “hive protectors”, “bee </a:t>
            </a:r>
            <a:r>
              <a:rPr lang="en-US" sz="1600" dirty="0"/>
              <a:t>hive </a:t>
            </a:r>
            <a:r>
              <a:rPr lang="en-US" sz="1600" dirty="0" smtClean="0"/>
              <a:t>ventilation”, “hive wraps”, </a:t>
            </a:r>
            <a:r>
              <a:rPr lang="en-US" sz="1600" dirty="0"/>
              <a:t>etc.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4856" y="2918744"/>
            <a:ext cx="2873523" cy="3358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Think about a solution that will improve upon those existing solutions and solve the problem more efficiently or more effectively</a:t>
            </a:r>
            <a:r>
              <a:rPr lang="en-US" sz="1600" dirty="0" smtClean="0"/>
              <a:t>.</a:t>
            </a:r>
            <a:endParaRPr lang="en-US" sz="1600" dirty="0"/>
          </a:p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Tip: In </a:t>
            </a:r>
            <a:r>
              <a:rPr lang="en-US" sz="1600" dirty="0"/>
              <a:t>FIRST LEGO League, Innovative Solutions do not have to be completely new. They can improve upon an existing solution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cxnSp>
        <p:nvCxnSpPr>
          <p:cNvPr id="18" name="Elbow Connector 17"/>
          <p:cNvCxnSpPr>
            <a:stCxn id="8" idx="0"/>
            <a:endCxn id="6" idx="0"/>
          </p:cNvCxnSpPr>
          <p:nvPr/>
        </p:nvCxnSpPr>
        <p:spPr>
          <a:xfrm rot="16200000" flipH="1" flipV="1">
            <a:off x="4531445" y="-773282"/>
            <a:ext cx="1" cy="5770186"/>
          </a:xfrm>
          <a:prstGeom prst="bentConnector3">
            <a:avLst>
              <a:gd name="adj1" fmla="val -22860000000"/>
            </a:avLst>
          </a:prstGeom>
          <a:ln>
            <a:solidFill>
              <a:srgbClr val="652C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4125" y="2938217"/>
            <a:ext cx="2724826" cy="22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each meeting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and/or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via Google Drive, share ideas as a team to develop a strong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team develops the solution,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 back and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solution already exists.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901251" y="2224296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819320" y="2189695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1739" y="5869094"/>
            <a:ext cx="614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by: NeXT GEN and Not the Droids You Are Looking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199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</TotalTime>
  <Words>1136</Words>
  <Application>Microsoft Macintosh PowerPoint</Application>
  <PresentationFormat>On-screen Show (4:3)</PresentationFormat>
  <Paragraphs>140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Retrospect</vt:lpstr>
      <vt:lpstr>Developing an Innovative Solution</vt:lpstr>
      <vt:lpstr>About Us</vt:lpstr>
      <vt:lpstr>First Steps</vt:lpstr>
      <vt:lpstr>Empathize</vt:lpstr>
      <vt:lpstr>Define</vt:lpstr>
      <vt:lpstr>Ideate</vt:lpstr>
      <vt:lpstr>Prototype</vt:lpstr>
      <vt:lpstr>Test</vt:lpstr>
      <vt:lpstr>The Process</vt:lpstr>
      <vt:lpstr>What is the Innovation?</vt:lpstr>
      <vt:lpstr>Model, Share, Test</vt:lpstr>
      <vt:lpstr>Models and Prototypes Can Help Improve Your Solution</vt:lpstr>
      <vt:lpstr> Testing Your Innovative Solution</vt:lpstr>
      <vt:lpstr>Credits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38</cp:revision>
  <cp:lastPrinted>2017-08-26T14:53:50Z</cp:lastPrinted>
  <dcterms:created xsi:type="dcterms:W3CDTF">2017-08-13T17:46:18Z</dcterms:created>
  <dcterms:modified xsi:type="dcterms:W3CDTF">2017-09-27T12:54:52Z</dcterms:modified>
</cp:coreProperties>
</file>